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  <p:sldMasterId id="2147483816" r:id="rId15"/>
    <p:sldMasterId id="2147483828" r:id="rId16"/>
    <p:sldMasterId id="2147483840" r:id="rId17"/>
    <p:sldMasterId id="2147483852" r:id="rId18"/>
    <p:sldMasterId id="2147483864" r:id="rId19"/>
    <p:sldMasterId id="2147483876" r:id="rId20"/>
    <p:sldMasterId id="2147483888" r:id="rId21"/>
  </p:sldMasterIdLst>
  <p:notesMasterIdLst>
    <p:notesMasterId r:id="rId51"/>
  </p:notesMasterIdLst>
  <p:sldIdLst>
    <p:sldId id="256" r:id="rId22"/>
    <p:sldId id="275" r:id="rId23"/>
    <p:sldId id="276" r:id="rId24"/>
    <p:sldId id="271" r:id="rId25"/>
    <p:sldId id="269" r:id="rId26"/>
    <p:sldId id="272" r:id="rId27"/>
    <p:sldId id="273" r:id="rId28"/>
    <p:sldId id="274" r:id="rId29"/>
    <p:sldId id="270" r:id="rId30"/>
    <p:sldId id="277" r:id="rId31"/>
    <p:sldId id="278" r:id="rId32"/>
    <p:sldId id="279" r:id="rId33"/>
    <p:sldId id="280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81" r:id="rId47"/>
    <p:sldId id="282" r:id="rId48"/>
    <p:sldId id="283" r:id="rId49"/>
    <p:sldId id="28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41" Type="http://schemas.openxmlformats.org/officeDocument/2006/relationships/slide" Target="slides/slide2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DFACE-8B2C-467E-B95B-E3A9443709E4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D3EBD-7A41-4168-89DD-444186F5C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1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BCCC57C-D4C8-4B21-A3F9-8530548E574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0332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31A9172-CA3E-4177-8A2F-83F3F922AAA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289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2ED8655-3C44-4BB3-9845-47FC02958AB7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044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FAAC6E7-3078-4161-9B9B-A2CFFFE6AC6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8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685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3EE1BAF-8813-4DCE-AD51-DAE62683DC3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4478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C4C8B80-E367-4899-A37D-2E72A24D5F7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250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5D65D94-99A7-47D6-B552-0FBA7EFB5BB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0889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6202F66-3C36-46E6-8221-E2FD0A4203A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718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9D20B9-7001-4A7A-A249-154B3F50B6D0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4227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620279A-CB2E-4D11-AE70-66ADCB60BBC3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5487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DEBC7CF-BA19-43AF-A01A-FCF11ABFDB8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8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308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4ECB13C-4D13-4CFE-9022-71F808EE8B4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0163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097B113-ABB9-4F59-B347-6AD7A3B6DD62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9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650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6C39D1B-F1C8-4E2D-B22A-D71B76DB3FCA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1519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6A2A09B-B373-4983-8429-CC100EDEDF1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23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80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0227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0F9C365-7689-4ECC-8D0D-0C49B7881843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00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0755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89CA098-9413-455F-9608-30EB01A682F1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2614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AAB1596-FCC4-4677-996A-BA2E662A43D8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7711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6174FE4-6B9D-4B9D-955A-50F72C5DEBF5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07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3728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862F752-D5A7-41AD-BAC8-CCE595EF0C5E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28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5554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A3F73C9-4667-4013-997E-C20A973D71D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29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48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20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13AE9A8-6BF5-4FD0-BAAC-F189A2FFC50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4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31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4564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978AF4A-0BDD-4E71-873C-809064F2F34C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5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171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5FDA2AE-8EDA-4D00-8725-2E3F07FA870C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6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7004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721B779-BB1F-4CD0-B656-0209B6FDF74D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7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560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1D1B6F2-7E2F-4570-9CC8-90507E3122EF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8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3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446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A6A29A3-6938-434C-B19C-991668B67CA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9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5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3653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B6B6E7A-AA98-493E-9C1C-85883E3ECC8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279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8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2733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51740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205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688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164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9345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36756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7035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051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6467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3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0479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259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348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641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3817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5521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6590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82622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6788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7320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93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790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24759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6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5732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07499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44250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68115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7602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3375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0591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12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497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8595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48813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6954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95741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95084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5059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49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17659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011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42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0432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1830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7480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45121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6977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33625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49348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1124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3188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1533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224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0030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8351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7157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981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72879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12372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5312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99710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51698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9398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007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80864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1267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56168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7704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4883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637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8145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9682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0399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353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842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58915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2890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58947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43926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71285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78050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0698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5185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1919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1572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508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3918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2116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4550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84823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778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21255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7196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333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3093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0205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905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4805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3107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59720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37269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30696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4657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1722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97002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52941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72382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1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102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5261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5743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6838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8230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3325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59250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499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3686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9351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8578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2042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0633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53677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9713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48326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3862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3227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09444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69762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64168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8824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51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2877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76290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86879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733210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2331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89373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450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2853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4556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9601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79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6230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6170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60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18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85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05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01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723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67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48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8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3316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550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39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27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138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305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255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076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37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660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055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018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4351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44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27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303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548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220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43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762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446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10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598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435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146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33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354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5368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6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604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823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2413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95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906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5529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30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361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640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013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62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88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6994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9688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37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124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136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120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968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309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591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0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757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685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797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404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271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1025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0700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222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3741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6398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C6586-9580-4DF7-B590-97C9EC1709B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8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439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80252-2658-473E-82CE-49B5F125E49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7618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889BE8-4422-49DC-8532-F719441B764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3259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C40503-090F-4A61-BF2C-EDDE651524C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779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0930F4-56EE-4010-9804-FA838DD107D3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43658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5DC0E-C83B-4A22-BCB3-17DD834A334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7174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677CA8-37A1-4919-A418-E9218569D99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3317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9E16E-136B-4C50-93CC-9C193E677D1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11818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CE0B8B-89D8-46A2-9FC6-73272051948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4957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10ECC6-3BC7-4DEF-8986-B6B8A772581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076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-1143000"/>
            <a:ext cx="3048000" cy="7269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-1143000"/>
            <a:ext cx="8940800" cy="7269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D0F42-32FA-4708-8C62-221B51968B6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1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C6B23-9ECF-4A06-9406-3D54A8E9433D}" type="datetimeFigureOut">
              <a:rPr lang="en-US" smtClean="0"/>
              <a:t>8/7/2014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5F483-AC95-4462-90ED-A66C954F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4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161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374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2665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523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771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444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497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606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26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04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60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157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730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14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200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1345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761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943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359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143000"/>
            <a:ext cx="1219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Times New Roman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94134-C02B-440F-8094-CBED6740F6AE}" type="slidenum">
              <a:rPr lang="en-US" altLang="en-US">
                <a:solidFill>
                  <a:srgbClr val="000000"/>
                </a:solidFill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847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imes New Roman" panose="02020603050405020304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Warnock Pro Display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Muscles of the Thigh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5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1752600" y="152400"/>
            <a:ext cx="4953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Muscles of the Pelvis and Thigh</a:t>
            </a:r>
            <a:endParaRPr lang="en-US" altLang="en-US" sz="36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3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Muscles of the Pelvis and Thigh - Anterior</a:t>
            </a:r>
          </a:p>
        </p:txBody>
      </p:sp>
      <p:sp>
        <p:nvSpPr>
          <p:cNvPr id="71684" name="Rectangle 8"/>
          <p:cNvSpPr>
            <a:spLocks noChangeArrowheads="1"/>
          </p:cNvSpPr>
          <p:nvPr/>
        </p:nvSpPr>
        <p:spPr bwMode="auto">
          <a:xfrm>
            <a:off x="1828800" y="533400"/>
            <a:ext cx="457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0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ChangeArrowheads="1"/>
          </p:cNvSpPr>
          <p:nvPr/>
        </p:nvSpPr>
        <p:spPr bwMode="auto">
          <a:xfrm>
            <a:off x="1828800" y="76200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Muscles of the Pelvis and Thigh</a:t>
            </a:r>
            <a:endParaRPr lang="en-US" altLang="en-US" sz="36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1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Muscles of the Pelvis and Thigh - Posterior</a:t>
            </a:r>
          </a:p>
        </p:txBody>
      </p:sp>
      <p:sp>
        <p:nvSpPr>
          <p:cNvPr id="73732" name="Rectangle 7"/>
          <p:cNvSpPr>
            <a:spLocks noChangeArrowheads="1"/>
          </p:cNvSpPr>
          <p:nvPr/>
        </p:nvSpPr>
        <p:spPr bwMode="auto">
          <a:xfrm>
            <a:off x="1828800" y="533400"/>
            <a:ext cx="350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087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ChangeArrowheads="1"/>
          </p:cNvSpPr>
          <p:nvPr/>
        </p:nvSpPr>
        <p:spPr bwMode="auto">
          <a:xfrm>
            <a:off x="1828800" y="76200"/>
            <a:ext cx="5029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Muscles of the Pelvis and Thigh</a:t>
            </a:r>
            <a:endParaRPr lang="en-US" altLang="en-US" sz="36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Muscles of the Pelvis and Thigh - Lateral</a:t>
            </a:r>
          </a:p>
        </p:txBody>
      </p:sp>
    </p:spTree>
    <p:extLst>
      <p:ext uri="{BB962C8B-B14F-4D97-AF65-F5344CB8AC3E}">
        <p14:creationId xmlns:p14="http://schemas.microsoft.com/office/powerpoint/2010/main" val="343408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1828800" y="76200"/>
            <a:ext cx="5029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Muscles of the Pelvis and Thigh</a:t>
            </a:r>
            <a:endParaRPr lang="en-US" altLang="en-US" sz="36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Muscles of the Pelvis and Thigh - Medial</a:t>
            </a:r>
          </a:p>
        </p:txBody>
      </p:sp>
    </p:spTree>
    <p:extLst>
      <p:ext uri="{BB962C8B-B14F-4D97-AF65-F5344CB8AC3E}">
        <p14:creationId xmlns:p14="http://schemas.microsoft.com/office/powerpoint/2010/main" val="1313524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4"/>
          <p:cNvSpPr>
            <a:spLocks noChangeArrowheads="1"/>
          </p:cNvSpPr>
          <p:nvPr/>
        </p:nvSpPr>
        <p:spPr bwMode="auto">
          <a:xfrm>
            <a:off x="1828800" y="15240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Quadriceps Femoris Group</a:t>
            </a:r>
          </a:p>
        </p:txBody>
      </p:sp>
      <p:sp>
        <p:nvSpPr>
          <p:cNvPr id="108547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Quadriceps Femoris Group - Anatomy</a:t>
            </a:r>
          </a:p>
        </p:txBody>
      </p:sp>
    </p:spTree>
    <p:extLst>
      <p:ext uri="{BB962C8B-B14F-4D97-AF65-F5344CB8AC3E}">
        <p14:creationId xmlns:p14="http://schemas.microsoft.com/office/powerpoint/2010/main" val="3995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4"/>
          <p:cNvSpPr>
            <a:spLocks noChangeArrowheads="1"/>
          </p:cNvSpPr>
          <p:nvPr/>
        </p:nvSpPr>
        <p:spPr bwMode="auto">
          <a:xfrm>
            <a:off x="1828800" y="15240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Quadriceps Femoris Group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Quadriceps Femoris Group - AOIN</a:t>
            </a:r>
          </a:p>
        </p:txBody>
      </p:sp>
    </p:spTree>
    <p:extLst>
      <p:ext uri="{BB962C8B-B14F-4D97-AF65-F5344CB8AC3E}">
        <p14:creationId xmlns:p14="http://schemas.microsoft.com/office/powerpoint/2010/main" val="929107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4"/>
          <p:cNvSpPr>
            <a:spLocks noChangeArrowheads="1"/>
          </p:cNvSpPr>
          <p:nvPr/>
        </p:nvSpPr>
        <p:spPr bwMode="auto">
          <a:xfrm>
            <a:off x="1828800" y="15240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Quadriceps Femoris Group</a:t>
            </a:r>
          </a:p>
        </p:txBody>
      </p:sp>
      <p:sp>
        <p:nvSpPr>
          <p:cNvPr id="112643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Quadriceps Femoris Group - Anatomy</a:t>
            </a:r>
          </a:p>
        </p:txBody>
      </p:sp>
    </p:spTree>
    <p:extLst>
      <p:ext uri="{BB962C8B-B14F-4D97-AF65-F5344CB8AC3E}">
        <p14:creationId xmlns:p14="http://schemas.microsoft.com/office/powerpoint/2010/main" val="1442022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4"/>
          <p:cNvSpPr>
            <a:spLocks noChangeArrowheads="1"/>
          </p:cNvSpPr>
          <p:nvPr/>
        </p:nvSpPr>
        <p:spPr bwMode="auto">
          <a:xfrm>
            <a:off x="1828800" y="15240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Quadriceps Femoris Group</a:t>
            </a:r>
          </a:p>
        </p:txBody>
      </p:sp>
      <p:sp>
        <p:nvSpPr>
          <p:cNvPr id="114691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Quadriceps Femoris Group - O and I</a:t>
            </a:r>
          </a:p>
        </p:txBody>
      </p:sp>
    </p:spTree>
    <p:extLst>
      <p:ext uri="{BB962C8B-B14F-4D97-AF65-F5344CB8AC3E}">
        <p14:creationId xmlns:p14="http://schemas.microsoft.com/office/powerpoint/2010/main" val="176688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4"/>
          <p:cNvSpPr>
            <a:spLocks noChangeArrowheads="1"/>
          </p:cNvSpPr>
          <p:nvPr/>
        </p:nvSpPr>
        <p:spPr bwMode="auto">
          <a:xfrm>
            <a:off x="1752600" y="152400"/>
            <a:ext cx="3810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Quadriceps as a Group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39" name="Rectangle 5"/>
          <p:cNvSpPr>
            <a:spLocks noChangeArrowheads="1"/>
          </p:cNvSpPr>
          <p:nvPr/>
        </p:nvSpPr>
        <p:spPr bwMode="auto">
          <a:xfrm>
            <a:off x="1752600" y="2667000"/>
            <a:ext cx="2667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Rectus Femoris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40" name="Rectangle 8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Quadriceps as a Group &amp; Rectus Femoris - Palpate</a:t>
            </a:r>
            <a:endParaRPr lang="en-US" altLang="en-US" sz="26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16741" name="Rectangle 10"/>
          <p:cNvSpPr>
            <a:spLocks noChangeArrowheads="1"/>
          </p:cNvSpPr>
          <p:nvPr/>
        </p:nvSpPr>
        <p:spPr bwMode="auto">
          <a:xfrm>
            <a:off x="1828800" y="533400"/>
            <a:ext cx="3657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Text</a:t>
            </a:r>
            <a:endParaRPr lang="en-US" altLang="en-US" sz="1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129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4"/>
          <p:cNvSpPr>
            <a:spLocks noChangeArrowheads="1"/>
          </p:cNvSpPr>
          <p:nvPr/>
        </p:nvSpPr>
        <p:spPr bwMode="auto">
          <a:xfrm>
            <a:off x="1828800" y="2286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Vastus Medialis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7" name="Rectangle 5"/>
          <p:cNvSpPr>
            <a:spLocks noChangeArrowheads="1"/>
          </p:cNvSpPr>
          <p:nvPr/>
        </p:nvSpPr>
        <p:spPr bwMode="auto">
          <a:xfrm>
            <a:off x="1828800" y="3048000"/>
            <a:ext cx="563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Vastus Lateralis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8" name="Rectangle 8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Vastus Medialis &amp; Vastus Lateralis - Palpate</a:t>
            </a:r>
            <a:endParaRPr lang="en-US" altLang="en-US" sz="26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18789" name="Rectangle 9"/>
          <p:cNvSpPr>
            <a:spLocks noChangeArrowheads="1"/>
          </p:cNvSpPr>
          <p:nvPr/>
        </p:nvSpPr>
        <p:spPr bwMode="auto">
          <a:xfrm>
            <a:off x="1828800" y="3505200"/>
            <a:ext cx="2819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Text</a:t>
            </a:r>
            <a:endParaRPr lang="en-US" altLang="en-US" sz="1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90" name="Rectangle 10"/>
          <p:cNvSpPr>
            <a:spLocks noChangeArrowheads="1"/>
          </p:cNvSpPr>
          <p:nvPr/>
        </p:nvSpPr>
        <p:spPr bwMode="auto">
          <a:xfrm>
            <a:off x="1828800" y="609600"/>
            <a:ext cx="594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Text</a:t>
            </a:r>
            <a:endParaRPr lang="en-US" altLang="en-US" sz="1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63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ChangeArrowheads="1"/>
          </p:cNvSpPr>
          <p:nvPr/>
        </p:nvSpPr>
        <p:spPr bwMode="auto">
          <a:xfrm>
            <a:off x="1828800" y="0"/>
            <a:ext cx="579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Topographical Views</a:t>
            </a:r>
            <a:endParaRPr lang="en-US" altLang="en-US" sz="32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Topographical Views 1</a:t>
            </a:r>
          </a:p>
        </p:txBody>
      </p:sp>
    </p:spTree>
    <p:extLst>
      <p:ext uri="{BB962C8B-B14F-4D97-AF65-F5344CB8AC3E}">
        <p14:creationId xmlns:p14="http://schemas.microsoft.com/office/powerpoint/2010/main" val="372559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8"/>
          <p:cNvSpPr>
            <a:spLocks noChangeArrowheads="1"/>
          </p:cNvSpPr>
          <p:nvPr/>
        </p:nvSpPr>
        <p:spPr bwMode="auto">
          <a:xfrm>
            <a:off x="1828800" y="2286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Hamstrings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0835" name="Rectangle 1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Hamstrings, Anatomy/O and I</a:t>
            </a:r>
          </a:p>
        </p:txBody>
      </p:sp>
    </p:spTree>
    <p:extLst>
      <p:ext uri="{BB962C8B-B14F-4D97-AF65-F5344CB8AC3E}">
        <p14:creationId xmlns:p14="http://schemas.microsoft.com/office/powerpoint/2010/main" val="2901090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4"/>
          <p:cNvSpPr>
            <a:spLocks noChangeArrowheads="1"/>
          </p:cNvSpPr>
          <p:nvPr/>
        </p:nvSpPr>
        <p:spPr bwMode="auto">
          <a:xfrm>
            <a:off x="1828800" y="2286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Hamstrings</a:t>
            </a:r>
          </a:p>
        </p:txBody>
      </p:sp>
      <p:sp>
        <p:nvSpPr>
          <p:cNvPr id="122883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Hamstrings, Biceps Femoris - AOIN</a:t>
            </a:r>
          </a:p>
        </p:txBody>
      </p:sp>
    </p:spTree>
    <p:extLst>
      <p:ext uri="{BB962C8B-B14F-4D97-AF65-F5344CB8AC3E}">
        <p14:creationId xmlns:p14="http://schemas.microsoft.com/office/powerpoint/2010/main" val="225664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4"/>
          <p:cNvSpPr>
            <a:spLocks noChangeArrowheads="1"/>
          </p:cNvSpPr>
          <p:nvPr/>
        </p:nvSpPr>
        <p:spPr bwMode="auto">
          <a:xfrm>
            <a:off x="1828800" y="2286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Hamstrings</a:t>
            </a:r>
          </a:p>
        </p:txBody>
      </p:sp>
      <p:sp>
        <p:nvSpPr>
          <p:cNvPr id="124931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Hamstrings, Semitendinosus - AOIN</a:t>
            </a:r>
          </a:p>
        </p:txBody>
      </p:sp>
    </p:spTree>
    <p:extLst>
      <p:ext uri="{BB962C8B-B14F-4D97-AF65-F5344CB8AC3E}">
        <p14:creationId xmlns:p14="http://schemas.microsoft.com/office/powerpoint/2010/main" val="652730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4"/>
          <p:cNvSpPr>
            <a:spLocks noChangeArrowheads="1"/>
          </p:cNvSpPr>
          <p:nvPr/>
        </p:nvSpPr>
        <p:spPr bwMode="auto">
          <a:xfrm>
            <a:off x="1828800" y="2286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Hamstrings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6979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Hamstrings, Semimembranosus - AOIN</a:t>
            </a:r>
            <a:endParaRPr lang="en-US" altLang="en-US" sz="26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9496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4"/>
          <p:cNvSpPr>
            <a:spLocks noChangeArrowheads="1"/>
          </p:cNvSpPr>
          <p:nvPr/>
        </p:nvSpPr>
        <p:spPr bwMode="auto">
          <a:xfrm>
            <a:off x="1752600" y="2286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Hamstrings as a Group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9027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Hamstrings as a Group - Palpate</a:t>
            </a:r>
          </a:p>
        </p:txBody>
      </p:sp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1828800" y="533400"/>
            <a:ext cx="251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Text</a:t>
            </a:r>
            <a:endParaRPr lang="en-US" altLang="en-US" sz="1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48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5"/>
          <p:cNvSpPr>
            <a:spLocks noChangeArrowheads="1"/>
          </p:cNvSpPr>
          <p:nvPr/>
        </p:nvSpPr>
        <p:spPr bwMode="auto">
          <a:xfrm>
            <a:off x="1828800" y="228600"/>
            <a:ext cx="3429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Individual Bellies </a:t>
            </a:r>
            <a:b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</a:b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and Distal Tendons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1075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Individual Bellies and Distal Tendons - Palpate</a:t>
            </a:r>
            <a:endParaRPr lang="en-US" altLang="en-US" sz="26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31076" name="Rectangle 7"/>
          <p:cNvSpPr>
            <a:spLocks noChangeArrowheads="1"/>
          </p:cNvSpPr>
          <p:nvPr/>
        </p:nvSpPr>
        <p:spPr bwMode="auto">
          <a:xfrm>
            <a:off x="1828800" y="1219200"/>
            <a:ext cx="251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000000"/>
                </a:solidFill>
                <a:latin typeface="Times New Roman" panose="02020603050405020304" pitchFamily="18" charset="0"/>
              </a:rPr>
              <a:t>Text</a:t>
            </a:r>
            <a:endParaRPr lang="en-US" altLang="en-US" sz="1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856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4"/>
          <p:cNvSpPr>
            <a:spLocks noChangeArrowheads="1"/>
          </p:cNvSpPr>
          <p:nvPr/>
        </p:nvSpPr>
        <p:spPr bwMode="auto">
          <a:xfrm>
            <a:off x="1828800" y="152400"/>
            <a:ext cx="7543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Tensor Fasciae Latae and Iliotibial Tract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7699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Tensor Fasciae Latae and Iliotibal Tract - AOIN/O and I</a:t>
            </a:r>
            <a:endParaRPr lang="en-US" altLang="en-US" sz="26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6196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4"/>
          <p:cNvSpPr>
            <a:spLocks noChangeArrowheads="1"/>
          </p:cNvSpPr>
          <p:nvPr/>
        </p:nvSpPr>
        <p:spPr bwMode="auto">
          <a:xfrm>
            <a:off x="1828800" y="228600"/>
            <a:ext cx="4038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Tensor Fasciae Latae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7" name="Rectangle 5"/>
          <p:cNvSpPr>
            <a:spLocks noChangeArrowheads="1"/>
          </p:cNvSpPr>
          <p:nvPr/>
        </p:nvSpPr>
        <p:spPr bwMode="auto">
          <a:xfrm>
            <a:off x="1828800" y="2667000"/>
            <a:ext cx="5029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Distal End of the Iliotibial Tract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48" name="Rectangle 8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TFL &amp; Distal End of the Iliotibial Tract - Palpate</a:t>
            </a:r>
            <a:endParaRPr lang="en-US" altLang="en-US" sz="26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59749" name="Rectangle 10"/>
          <p:cNvSpPr>
            <a:spLocks noChangeArrowheads="1"/>
          </p:cNvSpPr>
          <p:nvPr/>
        </p:nvSpPr>
        <p:spPr bwMode="auto">
          <a:xfrm>
            <a:off x="1828800" y="685800"/>
            <a:ext cx="457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9750" name="Rectangle 14"/>
          <p:cNvSpPr>
            <a:spLocks noChangeArrowheads="1"/>
          </p:cNvSpPr>
          <p:nvPr/>
        </p:nvSpPr>
        <p:spPr bwMode="auto">
          <a:xfrm>
            <a:off x="1828800" y="3048000"/>
            <a:ext cx="4572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7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4"/>
          <p:cNvSpPr>
            <a:spLocks noChangeArrowheads="1"/>
          </p:cNvSpPr>
          <p:nvPr/>
        </p:nvSpPr>
        <p:spPr bwMode="auto">
          <a:xfrm>
            <a:off x="1828800" y="152400"/>
            <a:ext cx="2667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Sartorius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1795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Sartorius - AOIN</a:t>
            </a:r>
          </a:p>
        </p:txBody>
      </p:sp>
    </p:spTree>
    <p:extLst>
      <p:ext uri="{BB962C8B-B14F-4D97-AF65-F5344CB8AC3E}">
        <p14:creationId xmlns:p14="http://schemas.microsoft.com/office/powerpoint/2010/main" val="880614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4"/>
          <p:cNvSpPr>
            <a:spLocks noChangeArrowheads="1"/>
          </p:cNvSpPr>
          <p:nvPr/>
        </p:nvSpPr>
        <p:spPr bwMode="auto">
          <a:xfrm>
            <a:off x="1828800" y="0"/>
            <a:ext cx="4648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Tendons of the Posterior Knee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3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Tendons of the Posterior Knee, Lateral &amp; Medial</a:t>
            </a:r>
            <a:endParaRPr lang="en-US" altLang="en-US" sz="26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63844" name="Rectangle 9"/>
          <p:cNvSpPr>
            <a:spLocks noChangeArrowheads="1"/>
          </p:cNvSpPr>
          <p:nvPr/>
        </p:nvSpPr>
        <p:spPr bwMode="auto">
          <a:xfrm>
            <a:off x="1828800" y="990600"/>
            <a:ext cx="4572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1500" b="1" dirty="0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5" name="Rectangle 12"/>
          <p:cNvSpPr>
            <a:spLocks noChangeArrowheads="1"/>
          </p:cNvSpPr>
          <p:nvPr/>
        </p:nvSpPr>
        <p:spPr bwMode="auto">
          <a:xfrm>
            <a:off x="1828800" y="685800"/>
            <a:ext cx="510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B81C1C"/>
                </a:solidFill>
                <a:latin typeface="Times New Roman" panose="02020603050405020304" pitchFamily="18" charset="0"/>
              </a:rPr>
              <a:t>Lateral tendons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46" name="Rectangle 13"/>
          <p:cNvSpPr>
            <a:spLocks noChangeArrowheads="1"/>
          </p:cNvSpPr>
          <p:nvPr/>
        </p:nvSpPr>
        <p:spPr bwMode="auto">
          <a:xfrm>
            <a:off x="1828800" y="1143000"/>
            <a:ext cx="510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B81C1C"/>
                </a:solidFill>
                <a:latin typeface="Times New Roman" panose="02020603050405020304" pitchFamily="18" charset="0"/>
              </a:rPr>
              <a:t>Medial tendons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58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ChangeArrowheads="1"/>
          </p:cNvSpPr>
          <p:nvPr/>
        </p:nvSpPr>
        <p:spPr bwMode="auto">
          <a:xfrm>
            <a:off x="1828800" y="0"/>
            <a:ext cx="579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Topographical Views</a:t>
            </a:r>
            <a:endParaRPr lang="en-US" altLang="en-US" sz="32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Topographical Views 2</a:t>
            </a:r>
          </a:p>
        </p:txBody>
      </p:sp>
    </p:spTree>
    <p:extLst>
      <p:ext uri="{BB962C8B-B14F-4D97-AF65-F5344CB8AC3E}">
        <p14:creationId xmlns:p14="http://schemas.microsoft.com/office/powerpoint/2010/main" val="22161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4"/>
          <p:cNvSpPr>
            <a:spLocks noChangeArrowheads="1"/>
          </p:cNvSpPr>
          <p:nvPr/>
        </p:nvSpPr>
        <p:spPr bwMode="auto">
          <a:xfrm>
            <a:off x="1828800" y="76200"/>
            <a:ext cx="800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Synergists – Muscles Working Together</a:t>
            </a:r>
            <a:endParaRPr lang="en-US" altLang="en-US" sz="32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3" name="Rectangle 5"/>
          <p:cNvSpPr>
            <a:spLocks noChangeArrowheads="1"/>
          </p:cNvSpPr>
          <p:nvPr/>
        </p:nvSpPr>
        <p:spPr bwMode="auto">
          <a:xfrm>
            <a:off x="1828800" y="4572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>
                <a:solidFill>
                  <a:srgbClr val="B81C1C"/>
                </a:solidFill>
                <a:latin typeface="Times New Roman" panose="02020603050405020304" pitchFamily="18" charset="0"/>
              </a:rPr>
              <a:t>Coxal</a:t>
            </a:r>
            <a:endParaRPr lang="en-US" altLang="en-US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4" name="Rectangle 6"/>
          <p:cNvSpPr>
            <a:spLocks noChangeArrowheads="1"/>
          </p:cNvSpPr>
          <p:nvPr/>
        </p:nvSpPr>
        <p:spPr bwMode="auto">
          <a:xfrm>
            <a:off x="1828800" y="7620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(hip joint)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Synergists - Coxal, Flexion</a:t>
            </a:r>
          </a:p>
        </p:txBody>
      </p:sp>
    </p:spTree>
    <p:extLst>
      <p:ext uri="{BB962C8B-B14F-4D97-AF65-F5344CB8AC3E}">
        <p14:creationId xmlns:p14="http://schemas.microsoft.com/office/powerpoint/2010/main" val="334364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4"/>
          <p:cNvSpPr>
            <a:spLocks noChangeArrowheads="1"/>
          </p:cNvSpPr>
          <p:nvPr/>
        </p:nvSpPr>
        <p:spPr bwMode="auto">
          <a:xfrm>
            <a:off x="1828800" y="1524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Knee</a:t>
            </a:r>
          </a:p>
        </p:txBody>
      </p:sp>
      <p:sp>
        <p:nvSpPr>
          <p:cNvPr id="104451" name="Rectangle 5"/>
          <p:cNvSpPr>
            <a:spLocks noChangeArrowheads="1"/>
          </p:cNvSpPr>
          <p:nvPr/>
        </p:nvSpPr>
        <p:spPr bwMode="auto">
          <a:xfrm>
            <a:off x="1828800" y="4572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(tibiofemoral joint)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Synergists - Knee, Flexion &amp; Extension</a:t>
            </a:r>
          </a:p>
        </p:txBody>
      </p:sp>
    </p:spTree>
    <p:extLst>
      <p:ext uri="{BB962C8B-B14F-4D97-AF65-F5344CB8AC3E}">
        <p14:creationId xmlns:p14="http://schemas.microsoft.com/office/powerpoint/2010/main" val="247813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4"/>
          <p:cNvSpPr>
            <a:spLocks noChangeArrowheads="1"/>
          </p:cNvSpPr>
          <p:nvPr/>
        </p:nvSpPr>
        <p:spPr bwMode="auto">
          <a:xfrm>
            <a:off x="1828800" y="1524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Coxal</a:t>
            </a:r>
          </a:p>
        </p:txBody>
      </p:sp>
      <p:sp>
        <p:nvSpPr>
          <p:cNvPr id="94211" name="Rectangle 5"/>
          <p:cNvSpPr>
            <a:spLocks noChangeArrowheads="1"/>
          </p:cNvSpPr>
          <p:nvPr/>
        </p:nvSpPr>
        <p:spPr bwMode="auto">
          <a:xfrm>
            <a:off x="1828800" y="4572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(hip joint)</a:t>
            </a:r>
          </a:p>
        </p:txBody>
      </p:sp>
      <p:sp>
        <p:nvSpPr>
          <p:cNvPr id="94212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Synergists - Coxal, Extension</a:t>
            </a:r>
          </a:p>
        </p:txBody>
      </p:sp>
    </p:spTree>
    <p:extLst>
      <p:ext uri="{BB962C8B-B14F-4D97-AF65-F5344CB8AC3E}">
        <p14:creationId xmlns:p14="http://schemas.microsoft.com/office/powerpoint/2010/main" val="1704089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4"/>
          <p:cNvSpPr>
            <a:spLocks noChangeArrowheads="1"/>
          </p:cNvSpPr>
          <p:nvPr/>
        </p:nvSpPr>
        <p:spPr bwMode="auto">
          <a:xfrm>
            <a:off x="1828800" y="1524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Coxal</a:t>
            </a:r>
          </a:p>
        </p:txBody>
      </p:sp>
      <p:sp>
        <p:nvSpPr>
          <p:cNvPr id="96259" name="Rectangle 5"/>
          <p:cNvSpPr>
            <a:spLocks noChangeArrowheads="1"/>
          </p:cNvSpPr>
          <p:nvPr/>
        </p:nvSpPr>
        <p:spPr bwMode="auto">
          <a:xfrm>
            <a:off x="1828800" y="4572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(hip joint)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Synergists - Coxal, Medial Rotation</a:t>
            </a:r>
          </a:p>
        </p:txBody>
      </p:sp>
    </p:spTree>
    <p:extLst>
      <p:ext uri="{BB962C8B-B14F-4D97-AF65-F5344CB8AC3E}">
        <p14:creationId xmlns:p14="http://schemas.microsoft.com/office/powerpoint/2010/main" val="41606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"/>
          <p:cNvSpPr>
            <a:spLocks noChangeArrowheads="1"/>
          </p:cNvSpPr>
          <p:nvPr/>
        </p:nvSpPr>
        <p:spPr bwMode="auto">
          <a:xfrm>
            <a:off x="1828800" y="1524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Coxal</a:t>
            </a:r>
          </a:p>
        </p:txBody>
      </p:sp>
      <p:sp>
        <p:nvSpPr>
          <p:cNvPr id="98307" name="Rectangle 5"/>
          <p:cNvSpPr>
            <a:spLocks noChangeArrowheads="1"/>
          </p:cNvSpPr>
          <p:nvPr/>
        </p:nvSpPr>
        <p:spPr bwMode="auto">
          <a:xfrm>
            <a:off x="1828800" y="4572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(hip joint)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Synergists - Coxal, Lateral Rotation</a:t>
            </a:r>
          </a:p>
        </p:txBody>
      </p:sp>
    </p:spTree>
    <p:extLst>
      <p:ext uri="{BB962C8B-B14F-4D97-AF65-F5344CB8AC3E}">
        <p14:creationId xmlns:p14="http://schemas.microsoft.com/office/powerpoint/2010/main" val="229728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4"/>
          <p:cNvSpPr>
            <a:spLocks noChangeArrowheads="1"/>
          </p:cNvSpPr>
          <p:nvPr/>
        </p:nvSpPr>
        <p:spPr bwMode="auto">
          <a:xfrm>
            <a:off x="1828800" y="1524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B81C1C"/>
                </a:solidFill>
                <a:latin typeface="Times New Roman" panose="02020603050405020304" pitchFamily="18" charset="0"/>
              </a:rPr>
              <a:t>Knee</a:t>
            </a:r>
            <a:endParaRPr lang="en-US" altLang="en-US" sz="1500" b="1">
              <a:solidFill>
                <a:srgbClr val="B81C1C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499" name="Rectangle 5"/>
          <p:cNvSpPr>
            <a:spLocks noChangeArrowheads="1"/>
          </p:cNvSpPr>
          <p:nvPr/>
        </p:nvSpPr>
        <p:spPr bwMode="auto">
          <a:xfrm>
            <a:off x="1828800" y="457200"/>
            <a:ext cx="381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Warnock Pro Display" pitchFamily="-12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i="1">
                <a:solidFill>
                  <a:srgbClr val="000000"/>
                </a:solidFill>
                <a:latin typeface="Times New Roman" panose="02020603050405020304" pitchFamily="18" charset="0"/>
              </a:rPr>
              <a:t>(tibiofemoral joint)</a:t>
            </a:r>
            <a:endParaRPr lang="en-US" altLang="en-US" sz="1000" b="1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Synergists - Knee, Medial &amp; Lateral Rotation of Flexed Knee</a:t>
            </a:r>
            <a:endParaRPr lang="en-US" altLang="en-US" sz="260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679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8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Warnock Pro Display"/>
        <a:ea typeface=""/>
        <a:cs typeface=""/>
      </a:majorFont>
      <a:minorFont>
        <a:latin typeface="Warnock Pro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339</Words>
  <Application>Microsoft Office PowerPoint</Application>
  <PresentationFormat>Widescreen</PresentationFormat>
  <Paragraphs>102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29</vt:i4>
      </vt:variant>
    </vt:vector>
  </HeadingPairs>
  <TitlesOfParts>
    <vt:vector size="56" baseType="lpstr">
      <vt:lpstr>ＭＳ Ｐゴシック</vt:lpstr>
      <vt:lpstr>Arial</vt:lpstr>
      <vt:lpstr>Calibri</vt:lpstr>
      <vt:lpstr>Calibri Light</vt:lpstr>
      <vt:lpstr>Times New Roman</vt:lpstr>
      <vt:lpstr>Warnock Pro Display</vt:lpstr>
      <vt:lpstr>Office Theme</vt:lpstr>
      <vt:lpstr>Default Design</vt:lpstr>
      <vt:lpstr>1_Default Design</vt:lpstr>
      <vt:lpstr>2_Default Design</vt:lpstr>
      <vt:lpstr>3_Default Design</vt:lpstr>
      <vt:lpstr>4_Default Design</vt:lpstr>
      <vt:lpstr>5_Default Design</vt:lpstr>
      <vt:lpstr>6_Default Design</vt:lpstr>
      <vt:lpstr>7_Default Design</vt:lpstr>
      <vt:lpstr>8_Default Design</vt:lpstr>
      <vt:lpstr>9_Default Design</vt:lpstr>
      <vt:lpstr>10_Default Design</vt:lpstr>
      <vt:lpstr>11_Default Design</vt:lpstr>
      <vt:lpstr>12_Default Design</vt:lpstr>
      <vt:lpstr>13_Default Design</vt:lpstr>
      <vt:lpstr>14_Default Design</vt:lpstr>
      <vt:lpstr>15_Default Design</vt:lpstr>
      <vt:lpstr>16_Default Design</vt:lpstr>
      <vt:lpstr>17_Default Design</vt:lpstr>
      <vt:lpstr>18_Default Design</vt:lpstr>
      <vt:lpstr>19_Default Design</vt:lpstr>
      <vt:lpstr>Muscles of the Thigh</vt:lpstr>
      <vt:lpstr>Topographical Views 1</vt:lpstr>
      <vt:lpstr>Topographical Views 2</vt:lpstr>
      <vt:lpstr>Synergists - Coxal, Flexion</vt:lpstr>
      <vt:lpstr>Synergists - Knee, Flexion &amp; Extension</vt:lpstr>
      <vt:lpstr>Synergists - Coxal, Extension</vt:lpstr>
      <vt:lpstr>Synergists - Coxal, Medial Rotation</vt:lpstr>
      <vt:lpstr>Synergists - Coxal, Lateral Rotation</vt:lpstr>
      <vt:lpstr>Synergists - Knee, Medial &amp; Lateral Rotation of Flexed Knee</vt:lpstr>
      <vt:lpstr>Muscles of the Pelvis and Thigh - Anterior</vt:lpstr>
      <vt:lpstr>Muscles of the Pelvis and Thigh - Posterior</vt:lpstr>
      <vt:lpstr>Muscles of the Pelvis and Thigh - Lateral</vt:lpstr>
      <vt:lpstr>Muscles of the Pelvis and Thigh - Medial</vt:lpstr>
      <vt:lpstr>Quadriceps Femoris Group - Anatomy</vt:lpstr>
      <vt:lpstr>Quadriceps Femoris Group - AOIN</vt:lpstr>
      <vt:lpstr>Quadriceps Femoris Group - Anatomy</vt:lpstr>
      <vt:lpstr>Quadriceps Femoris Group - O and I</vt:lpstr>
      <vt:lpstr>Quadriceps as a Group &amp; Rectus Femoris - Palpate</vt:lpstr>
      <vt:lpstr>Vastus Medialis &amp; Vastus Lateralis - Palpate</vt:lpstr>
      <vt:lpstr>Hamstrings, Anatomy/O and I</vt:lpstr>
      <vt:lpstr>Hamstrings, Biceps Femoris - AOIN</vt:lpstr>
      <vt:lpstr>Hamstrings, Semitendinosus - AOIN</vt:lpstr>
      <vt:lpstr>Hamstrings, Semimembranosus - AOIN</vt:lpstr>
      <vt:lpstr>Hamstrings as a Group - Palpate</vt:lpstr>
      <vt:lpstr>Individual Bellies and Distal Tendons - Palpate</vt:lpstr>
      <vt:lpstr>Tensor Fasciae Latae and Iliotibal Tract - AOIN/O and I</vt:lpstr>
      <vt:lpstr>TFL &amp; Distal End of the Iliotibial Tract - Palpate</vt:lpstr>
      <vt:lpstr>Sartorius - AOIN</vt:lpstr>
      <vt:lpstr>Tendons of the Posterior Knee, Lateral &amp; Medial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Muscles of the Thigh</dc:title>
  <dc:creator>Kari Pincin</dc:creator>
  <cp:lastModifiedBy>Kari Pincin</cp:lastModifiedBy>
  <cp:revision>3</cp:revision>
  <dcterms:created xsi:type="dcterms:W3CDTF">2014-08-07T18:14:30Z</dcterms:created>
  <dcterms:modified xsi:type="dcterms:W3CDTF">2014-08-07T18:26:37Z</dcterms:modified>
</cp:coreProperties>
</file>